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7" r:id="rId3"/>
    <p:sldId id="406" r:id="rId4"/>
    <p:sldId id="274" r:id="rId5"/>
    <p:sldId id="283" r:id="rId6"/>
    <p:sldId id="264" r:id="rId7"/>
    <p:sldId id="265" r:id="rId8"/>
    <p:sldId id="273" r:id="rId9"/>
    <p:sldId id="257" r:id="rId10"/>
    <p:sldId id="275" r:id="rId11"/>
    <p:sldId id="276" r:id="rId12"/>
    <p:sldId id="277" r:id="rId13"/>
    <p:sldId id="279" r:id="rId14"/>
    <p:sldId id="280" r:id="rId15"/>
    <p:sldId id="281" r:id="rId16"/>
    <p:sldId id="278" r:id="rId17"/>
    <p:sldId id="261" r:id="rId18"/>
    <p:sldId id="262" r:id="rId19"/>
    <p:sldId id="282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667"/>
  </p:normalViewPr>
  <p:slideViewPr>
    <p:cSldViewPr snapToGrid="0">
      <p:cViewPr varScale="1">
        <p:scale>
          <a:sx n="84" d="100"/>
          <a:sy n="84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SET X3,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;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 ;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</a:t>
            </a:r>
            <a:r>
              <a:rPr lang="en-US" dirty="0">
                <a:latin typeface="Courier New" panose="02070309020205020404" pitchFamily="49" charset="0"/>
              </a:rPr>
              <a:t>A1, 0      ; Set A1 to zero and load memory location 0x00 into X0</a:t>
            </a:r>
          </a:p>
          <a:p>
            <a:r>
              <a:rPr lang="en-US" dirty="0">
                <a:latin typeface="Courier New" panose="02070309020205020404" pitchFamily="49" charset="0"/>
              </a:rPr>
              <a:t>MOV X1, </a:t>
            </a:r>
            <a:r>
              <a:rPr lang="en-US" dirty="0">
                <a:effectLst/>
                <a:latin typeface="Courier New" panose="02070309020205020404" pitchFamily="49" charset="0"/>
              </a:rPr>
              <a:t>X3     ;</a:t>
            </a:r>
            <a:r>
              <a:rPr lang="en-US" dirty="0">
                <a:latin typeface="Courier New" panose="02070309020205020404" pitchFamily="49" charset="0"/>
              </a:rPr>
              <a:t>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;</a:t>
            </a:r>
            <a:r>
              <a:rPr lang="en-US" dirty="0">
                <a:latin typeface="Courier New" panose="02070309020205020404" pitchFamily="49" charset="0"/>
              </a:rPr>
              <a:t>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X3, 0x00   ;</a:t>
            </a:r>
            <a:r>
              <a:rPr lang="en-US" dirty="0">
                <a:latin typeface="Courier New" panose="02070309020205020404" pitchFamily="49" charset="0"/>
              </a:rPr>
              <a:t>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SET A3, 0x02   ;</a:t>
            </a:r>
            <a:r>
              <a:rPr lang="en-US" dirty="0">
                <a:latin typeface="Courier New" panose="02070309020205020404" pitchFamily="49" charset="0"/>
              </a:rPr>
              <a:t>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; Note constants can be decimal (0-255) hexadecimal (0x00-0xff) or a single</a:t>
            </a:r>
          </a:p>
          <a:p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; This will print:  Hello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SET X3, 'H'   ;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SET A3, 0     ; Set A3 to zero and store 'H' in data memory location 0x00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'e'   ;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'e' in location 0x01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'l'    ; Set X3 to 'l'</a:t>
            </a:r>
          </a:p>
          <a:p>
            <a:r>
              <a:rPr lang="en-US" dirty="0">
                <a:latin typeface="Courier New" panose="02070309020205020404" pitchFamily="49" charset="0"/>
              </a:rPr>
              <a:t>ADD A3, 1     ;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'l'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  ;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  ; Subtract 1 from X3 so that it is now 'o'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'0'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SET X3, 0     ; Set X3 to integer zero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  ; Add 1 to A3 and store integer 0 in </a:t>
            </a:r>
            <a:r>
              <a:rPr lang="en-US">
                <a:latin typeface="Courier New" panose="02070309020205020404" pitchFamily="49" charset="0"/>
              </a:rPr>
              <a:t>location 0x05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PS            ;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  ; ASCII string, stopping when a zero is encountered</a:t>
            </a: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;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;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;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;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</a:t>
            </a:r>
            <a:r>
              <a:rPr lang="en-US" dirty="0">
                <a:latin typeface="Courier New" panose="02070309020205020404" pitchFamily="49" charset="0"/>
              </a:rPr>
              <a:t>;</a:t>
            </a:r>
            <a:r>
              <a:rPr lang="en-US" dirty="0">
                <a:effectLst/>
                <a:latin typeface="Courier New" panose="02070309020205020404" pitchFamily="49" charset="0"/>
              </a:rPr>
              <a:t>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359317" y="1690688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two-instruction "CPU"</a:t>
            </a:r>
          </a:p>
          <a:p>
            <a:r>
              <a:rPr lang="en-US" dirty="0"/>
              <a:t>What is missing?</a:t>
            </a:r>
          </a:p>
          <a:p>
            <a:r>
              <a:rPr lang="en-US" dirty="0"/>
              <a:t>Why not study a real CPU?</a:t>
            </a:r>
          </a:p>
          <a:p>
            <a:r>
              <a:rPr lang="en-US" dirty="0"/>
              <a:t>The CDC8512 – inspired by the CDC 6500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MV A1,X3 ;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460017" y="1914044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90421" y="1908616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provide 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32 bytes of Instruction memory and 32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1338</Words>
  <Application>Microsoft Macintosh PowerPoint</Application>
  <PresentationFormat>Widescreen</PresentationFormat>
  <Paragraphs>284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8-bit Instruction</vt:lpstr>
      <vt:lpstr>Single Register 8-Bit Instruction</vt:lpstr>
      <vt:lpstr>Set Register to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33</cp:revision>
  <dcterms:created xsi:type="dcterms:W3CDTF">2023-02-08T12:14:18Z</dcterms:created>
  <dcterms:modified xsi:type="dcterms:W3CDTF">2025-08-28T21:34:51Z</dcterms:modified>
</cp:coreProperties>
</file>